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1"/>
  </p:notesMasterIdLst>
  <p:sldIdLst>
    <p:sldId id="283" r:id="rId2"/>
    <p:sldId id="268" r:id="rId3"/>
    <p:sldId id="285" r:id="rId4"/>
    <p:sldId id="287" r:id="rId5"/>
    <p:sldId id="299" r:id="rId6"/>
    <p:sldId id="288" r:id="rId7"/>
    <p:sldId id="300" r:id="rId8"/>
    <p:sldId id="291" r:id="rId9"/>
    <p:sldId id="301" r:id="rId10"/>
    <p:sldId id="293" r:id="rId11"/>
    <p:sldId id="302" r:id="rId12"/>
    <p:sldId id="295" r:id="rId13"/>
    <p:sldId id="303" r:id="rId14"/>
    <p:sldId id="297" r:id="rId15"/>
    <p:sldId id="304" r:id="rId16"/>
    <p:sldId id="305" r:id="rId17"/>
    <p:sldId id="306" r:id="rId18"/>
    <p:sldId id="307" r:id="rId19"/>
    <p:sldId id="313" r:id="rId20"/>
    <p:sldId id="308" r:id="rId21"/>
    <p:sldId id="314" r:id="rId22"/>
    <p:sldId id="309" r:id="rId23"/>
    <p:sldId id="315" r:id="rId24"/>
    <p:sldId id="310" r:id="rId25"/>
    <p:sldId id="316" r:id="rId26"/>
    <p:sldId id="311" r:id="rId27"/>
    <p:sldId id="317" r:id="rId28"/>
    <p:sldId id="312" r:id="rId29"/>
    <p:sldId id="318" r:id="rId30"/>
  </p:sldIdLst>
  <p:sldSz cx="9144000" cy="6858000" type="screen4x3"/>
  <p:notesSz cx="6858000" cy="9144000"/>
  <p:custDataLst>
    <p:tags r:id="rId3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9023" autoAdjust="0"/>
    <p:restoredTop sz="94660"/>
  </p:normalViewPr>
  <p:slideViewPr>
    <p:cSldViewPr>
      <p:cViewPr varScale="1">
        <p:scale>
          <a:sx n="58" d="100"/>
          <a:sy n="58" d="100"/>
        </p:scale>
        <p:origin x="78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2B326-C83A-4097-AC36-CC26A0123B5E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E7EB8F-146C-486A-85D3-549102665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83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E7EB8F-146C-486A-85D3-54910266585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311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E7EB8F-146C-486A-85D3-549102665855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84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969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184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189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994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766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807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88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542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838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44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9999FF"/>
            </a:gs>
            <a:gs pos="27000">
              <a:srgbClr val="D4DEFF"/>
            </a:gs>
            <a:gs pos="100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7DDCF-9CAF-471F-8965-0FF97E2E7647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AF223-064C-4D1F-AFB1-34174632E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025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420888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dirty="0" smtClean="0"/>
              <a:t>Our Bosmere Values</a:t>
            </a:r>
            <a:endParaRPr lang="en-GB" sz="6000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3933056"/>
            <a:ext cx="67687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An Information </a:t>
            </a:r>
            <a:r>
              <a:rPr lang="en-GB" sz="3600" dirty="0"/>
              <a:t>W</a:t>
            </a:r>
            <a:r>
              <a:rPr lang="en-GB" sz="3600" dirty="0" smtClean="0"/>
              <a:t>orkshop </a:t>
            </a:r>
          </a:p>
          <a:p>
            <a:pPr algn="ctr"/>
            <a:r>
              <a:rPr lang="en-GB" sz="3600" dirty="0" smtClean="0"/>
              <a:t>for </a:t>
            </a:r>
            <a:r>
              <a:rPr lang="en-GB" sz="3600" dirty="0"/>
              <a:t>P</a:t>
            </a:r>
            <a:r>
              <a:rPr lang="en-GB" sz="3600" dirty="0" smtClean="0"/>
              <a:t>arents</a:t>
            </a:r>
          </a:p>
          <a:p>
            <a:pPr algn="ctr"/>
            <a:r>
              <a:rPr lang="en-GB" sz="3600" dirty="0" smtClean="0"/>
              <a:t>25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September 2019</a:t>
            </a:r>
            <a:endParaRPr lang="en-GB" sz="3600" dirty="0"/>
          </a:p>
        </p:txBody>
      </p:sp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486" y="609550"/>
            <a:ext cx="1751012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60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Our School Motto</a:t>
            </a:r>
            <a:endParaRPr lang="en-GB" dirty="0"/>
          </a:p>
        </p:txBody>
      </p:sp>
      <p:pic>
        <p:nvPicPr>
          <p:cNvPr id="9" name="Picture 2" descr="http://science-all.com/images/wallpapers/images-of-trees/images-of-trees-1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40768"/>
            <a:ext cx="4564695" cy="369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5013176"/>
            <a:ext cx="8229600" cy="11129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i="1" dirty="0" smtClean="0">
                <a:solidFill>
                  <a:srgbClr val="002060"/>
                </a:solidFill>
              </a:rPr>
              <a:t>Growing Lifelong Learners</a:t>
            </a:r>
            <a:endParaRPr lang="en-GB" sz="40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41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Our Learning Values</a:t>
            </a:r>
            <a:endParaRPr lang="en-GB" dirty="0"/>
          </a:p>
        </p:txBody>
      </p:sp>
      <p:pic>
        <p:nvPicPr>
          <p:cNvPr id="9" name="Picture 2" descr="http://science-all.com/images/wallpapers/images-of-trees/images-of-trees-1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32087"/>
            <a:ext cx="1955451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870761" y="1603276"/>
            <a:ext cx="6373647" cy="11129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i="1" dirty="0" smtClean="0">
                <a:solidFill>
                  <a:srgbClr val="002060"/>
                </a:solidFill>
              </a:rPr>
              <a:t>GROW IT!</a:t>
            </a:r>
            <a:endParaRPr lang="en-GB" sz="4000" i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1760" y="2996952"/>
            <a:ext cx="41044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2060"/>
                </a:solidFill>
              </a:rPr>
              <a:t>G – Greatness</a:t>
            </a:r>
          </a:p>
          <a:p>
            <a:r>
              <a:rPr lang="en-GB" sz="3200" dirty="0" smtClean="0">
                <a:solidFill>
                  <a:srgbClr val="002060"/>
                </a:solidFill>
              </a:rPr>
              <a:t>R – Resilience</a:t>
            </a:r>
          </a:p>
          <a:p>
            <a:r>
              <a:rPr lang="en-GB" sz="3200" dirty="0" smtClean="0">
                <a:solidFill>
                  <a:srgbClr val="002060"/>
                </a:solidFill>
              </a:rPr>
              <a:t>O – Originality</a:t>
            </a:r>
          </a:p>
          <a:p>
            <a:r>
              <a:rPr lang="en-GB" sz="3200" dirty="0" smtClean="0">
                <a:solidFill>
                  <a:srgbClr val="002060"/>
                </a:solidFill>
              </a:rPr>
              <a:t>W – Wonder</a:t>
            </a:r>
          </a:p>
          <a:p>
            <a:endParaRPr lang="en-GB" sz="3200" dirty="0" smtClean="0">
              <a:solidFill>
                <a:srgbClr val="002060"/>
              </a:solidFill>
            </a:endParaRPr>
          </a:p>
          <a:p>
            <a:r>
              <a:rPr lang="en-GB" sz="3200" dirty="0" smtClean="0">
                <a:solidFill>
                  <a:srgbClr val="002060"/>
                </a:solidFill>
              </a:rPr>
              <a:t>I – Independence</a:t>
            </a:r>
          </a:p>
          <a:p>
            <a:r>
              <a:rPr lang="en-GB" sz="3200" dirty="0" smtClean="0">
                <a:solidFill>
                  <a:srgbClr val="002060"/>
                </a:solidFill>
              </a:rPr>
              <a:t>T - Teamwork</a:t>
            </a:r>
            <a:endParaRPr lang="en-GB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79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GREATNESS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Be proud of everything you do.</a:t>
            </a:r>
          </a:p>
          <a:p>
            <a:pPr lvl="0"/>
            <a:r>
              <a:rPr lang="en-GB" dirty="0"/>
              <a:t>Identify what went well and why.</a:t>
            </a:r>
          </a:p>
          <a:p>
            <a:pPr lvl="0"/>
            <a:r>
              <a:rPr lang="en-GB" dirty="0"/>
              <a:t>Identify what you could have done better.</a:t>
            </a:r>
          </a:p>
          <a:p>
            <a:pPr lvl="0"/>
            <a:r>
              <a:rPr lang="en-GB" dirty="0"/>
              <a:t>Continually review and revise what you are doing while you are doing it.</a:t>
            </a:r>
          </a:p>
          <a:p>
            <a:r>
              <a:rPr lang="en-GB" dirty="0"/>
              <a:t>Be prepared to accept criticism and use this to improve.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514095"/>
            <a:ext cx="1025833" cy="122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0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rgbClr val="FF0000"/>
                </a:solidFill>
              </a:rPr>
              <a:t>SUPPORTING GREATNESS </a:t>
            </a:r>
            <a:br>
              <a:rPr lang="en-GB" dirty="0" smtClean="0">
                <a:solidFill>
                  <a:srgbClr val="FF0000"/>
                </a:solidFill>
              </a:rPr>
            </a:br>
            <a:r>
              <a:rPr lang="en-GB" dirty="0" smtClean="0">
                <a:solidFill>
                  <a:srgbClr val="FF0000"/>
                </a:solidFill>
              </a:rPr>
              <a:t>AT HOME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/>
          </a:bodyPr>
          <a:lstStyle/>
          <a:p>
            <a:pPr lvl="0"/>
            <a:r>
              <a:rPr lang="en-GB" dirty="0" smtClean="0"/>
              <a:t>Support with homework – help your child to produce something they are proud of.</a:t>
            </a:r>
          </a:p>
          <a:p>
            <a:pPr lvl="0"/>
            <a:r>
              <a:rPr lang="en-GB" dirty="0" smtClean="0"/>
              <a:t>Talk through the school day together – what was the best thing that happened today?</a:t>
            </a:r>
          </a:p>
          <a:p>
            <a:pPr lvl="0"/>
            <a:r>
              <a:rPr lang="en-GB" dirty="0"/>
              <a:t>B</a:t>
            </a:r>
            <a:r>
              <a:rPr lang="en-GB" dirty="0" smtClean="0"/>
              <a:t>e a role model for learning from mistakes.</a:t>
            </a:r>
          </a:p>
          <a:p>
            <a:pPr lvl="0"/>
            <a:r>
              <a:rPr lang="en-GB" dirty="0" smtClean="0"/>
              <a:t>Focus on / celebrate what your child does right and even the little achievements - build up their self-esteem.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221" y="134942"/>
            <a:ext cx="1088445" cy="129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5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9900"/>
                </a:solidFill>
              </a:rPr>
              <a:t>RESILIENCE</a:t>
            </a:r>
            <a:endParaRPr lang="en-GB" dirty="0">
              <a:solidFill>
                <a:srgbClr val="FF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Keep going – don’t give up!</a:t>
            </a:r>
          </a:p>
          <a:p>
            <a:pPr lvl="0"/>
            <a:r>
              <a:rPr lang="en-GB" dirty="0"/>
              <a:t>Try different approaches until you find one that works.</a:t>
            </a:r>
          </a:p>
          <a:p>
            <a:pPr lvl="0"/>
            <a:r>
              <a:rPr lang="en-GB" dirty="0"/>
              <a:t>Stick at it, no matter how long it takes.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099131"/>
            <a:ext cx="2247461" cy="222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6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rgbClr val="FF9900"/>
                </a:solidFill>
              </a:rPr>
              <a:t>SUPPORTING RESILIENCE</a:t>
            </a:r>
            <a:r>
              <a:rPr lang="en-GB" dirty="0">
                <a:solidFill>
                  <a:srgbClr val="FF9900"/>
                </a:solidFill>
              </a:rPr>
              <a:t/>
            </a:r>
            <a:br>
              <a:rPr lang="en-GB" dirty="0">
                <a:solidFill>
                  <a:srgbClr val="FF9900"/>
                </a:solidFill>
              </a:rPr>
            </a:br>
            <a:r>
              <a:rPr lang="en-GB" dirty="0" smtClean="0">
                <a:solidFill>
                  <a:srgbClr val="FF9900"/>
                </a:solidFill>
              </a:rPr>
              <a:t>AT HOME</a:t>
            </a:r>
            <a:endParaRPr lang="en-GB" dirty="0">
              <a:solidFill>
                <a:srgbClr val="FF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Be a role model for perseverance!</a:t>
            </a:r>
          </a:p>
          <a:p>
            <a:r>
              <a:rPr lang="en-GB" dirty="0" smtClean="0"/>
              <a:t>Praise </a:t>
            </a:r>
            <a:r>
              <a:rPr lang="en-GB" b="1" dirty="0" smtClean="0"/>
              <a:t>effort</a:t>
            </a:r>
            <a:r>
              <a:rPr lang="en-GB" dirty="0" smtClean="0"/>
              <a:t>, not achievement – link success with hard work.</a:t>
            </a:r>
            <a:endParaRPr lang="en-GB" dirty="0"/>
          </a:p>
          <a:p>
            <a:r>
              <a:rPr lang="en-GB" dirty="0" smtClean="0"/>
              <a:t>Talk about role models – successful </a:t>
            </a:r>
            <a:r>
              <a:rPr lang="en-GB" smtClean="0"/>
              <a:t>sport stars, </a:t>
            </a:r>
            <a:r>
              <a:rPr lang="en-GB" dirty="0" smtClean="0"/>
              <a:t>actors, scientists who learnt from failure and didn’t give up.</a:t>
            </a:r>
          </a:p>
          <a:p>
            <a:r>
              <a:rPr lang="en-GB" dirty="0" smtClean="0"/>
              <a:t>Don’t accept the language ‘I can’t do it’ – promote the idea of ‘I can’t do it </a:t>
            </a:r>
            <a:r>
              <a:rPr lang="en-GB" b="1" dirty="0" smtClean="0"/>
              <a:t>yet</a:t>
            </a:r>
            <a:r>
              <a:rPr lang="en-GB" dirty="0" smtClean="0"/>
              <a:t>!’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392" y="347732"/>
            <a:ext cx="1171408" cy="116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93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FF00"/>
                </a:solidFill>
              </a:rPr>
              <a:t>ORIGINALITY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Be open to lots of possibilities.</a:t>
            </a:r>
          </a:p>
          <a:p>
            <a:pPr lvl="0"/>
            <a:r>
              <a:rPr lang="en-GB" dirty="0"/>
              <a:t>Experiment with new ideas.</a:t>
            </a:r>
          </a:p>
          <a:p>
            <a:pPr lvl="0"/>
            <a:r>
              <a:rPr lang="en-GB" dirty="0"/>
              <a:t>Think outside the box!</a:t>
            </a:r>
          </a:p>
          <a:p>
            <a:pPr lvl="0"/>
            <a:r>
              <a:rPr lang="en-GB" dirty="0"/>
              <a:t>Don’t worry about what people think of your ideas.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298769"/>
            <a:ext cx="3024336" cy="226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5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rgbClr val="FFFF00"/>
                </a:solidFill>
              </a:rPr>
              <a:t>SUPPORTING </a:t>
            </a:r>
            <a:r>
              <a:rPr lang="en-GB" dirty="0">
                <a:solidFill>
                  <a:srgbClr val="FFFF00"/>
                </a:solidFill>
              </a:rPr>
              <a:t>ORIGINALITY</a:t>
            </a:r>
            <a:br>
              <a:rPr lang="en-GB" dirty="0">
                <a:solidFill>
                  <a:srgbClr val="FFFF00"/>
                </a:solidFill>
              </a:rPr>
            </a:br>
            <a:r>
              <a:rPr lang="en-GB" dirty="0" smtClean="0">
                <a:solidFill>
                  <a:srgbClr val="FFFF00"/>
                </a:solidFill>
              </a:rPr>
              <a:t>AT HOME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 smtClean="0"/>
              <a:t>Encourage your child to get involved with lots of different activities to provide them with new ideas.</a:t>
            </a:r>
          </a:p>
          <a:p>
            <a:pPr lvl="0"/>
            <a:r>
              <a:rPr lang="en-GB" dirty="0" smtClean="0"/>
              <a:t>Have a ‘craft box’ at home full of objects that your child can use for creative time e.g. yogurt pots, toilet roll, cardboard etc. </a:t>
            </a:r>
          </a:p>
          <a:p>
            <a:pPr lvl="0"/>
            <a:r>
              <a:rPr lang="en-GB" dirty="0" smtClean="0"/>
              <a:t>Try not to compare your child with other children / siblings – we are all unique!</a:t>
            </a:r>
          </a:p>
          <a:p>
            <a:pPr lvl="0"/>
            <a:r>
              <a:rPr lang="en-GB" dirty="0" smtClean="0"/>
              <a:t>Listen to your child’s ideas.</a:t>
            </a:r>
          </a:p>
          <a:p>
            <a:pPr lvl="0"/>
            <a:r>
              <a:rPr lang="en-GB" dirty="0" smtClean="0"/>
              <a:t>Let your child get creative with homework tasks. We don’t mind if you think of your own projects instead of our suggestions.</a:t>
            </a:r>
          </a:p>
          <a:p>
            <a:pPr marL="0" lvl="0" indent="0">
              <a:buNone/>
            </a:pP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2" t="1862" r="11901" b="-1862"/>
          <a:stretch/>
        </p:blipFill>
        <p:spPr>
          <a:xfrm>
            <a:off x="7812360" y="212775"/>
            <a:ext cx="1152128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66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WONDER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Notice what’s around you with ‘fresh eyes’!</a:t>
            </a:r>
          </a:p>
          <a:p>
            <a:pPr lvl="0"/>
            <a:r>
              <a:rPr lang="en-GB" dirty="0"/>
              <a:t>Keep asking questions… Why…? How…? What happens if…?</a:t>
            </a:r>
          </a:p>
          <a:p>
            <a:pPr lvl="0"/>
            <a:r>
              <a:rPr lang="en-GB" dirty="0"/>
              <a:t>Question the views of others – why do they think that?</a:t>
            </a:r>
          </a:p>
          <a:p>
            <a:r>
              <a:rPr lang="en-GB" dirty="0"/>
              <a:t>Be hungry for knowledge!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365104"/>
            <a:ext cx="1648523" cy="212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1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SUPPORTING WONDER</a:t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en-GB" dirty="0" smtClean="0">
                <a:solidFill>
                  <a:srgbClr val="00B050"/>
                </a:solidFill>
              </a:rPr>
              <a:t>AT HOME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2600" dirty="0" smtClean="0"/>
              <a:t>Visit places / go on walks – talk about the things you see.</a:t>
            </a:r>
          </a:p>
          <a:p>
            <a:pPr lvl="0"/>
            <a:r>
              <a:rPr lang="en-GB" sz="2600" dirty="0" smtClean="0"/>
              <a:t>Encourage questions and make finding out the answers fun! You don’t need to know everything!</a:t>
            </a:r>
          </a:p>
          <a:p>
            <a:pPr lvl="0"/>
            <a:r>
              <a:rPr lang="en-GB" sz="2600" dirty="0" smtClean="0"/>
              <a:t>Encourage your child to read a wide range of interesting books – talk about the books together.</a:t>
            </a:r>
          </a:p>
          <a:p>
            <a:pPr lvl="0"/>
            <a:r>
              <a:rPr lang="en-GB" sz="2600" dirty="0" smtClean="0"/>
              <a:t>Watch educational television together. Netflix and YouTube are great sources of entertainment about our amazing world e.g. history, nature documentaries, how things are made, myth busters etc.  </a:t>
            </a:r>
            <a:endParaRPr lang="en-GB" sz="2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55166"/>
            <a:ext cx="1089873" cy="140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91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INDEPENDENCE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Think which resources you will need.</a:t>
            </a:r>
          </a:p>
          <a:p>
            <a:pPr lvl="0"/>
            <a:r>
              <a:rPr lang="en-GB" dirty="0"/>
              <a:t>Make sensible choices about when to work alone and when to seek support.</a:t>
            </a:r>
          </a:p>
          <a:p>
            <a:pPr lvl="0"/>
            <a:r>
              <a:rPr lang="en-GB" dirty="0"/>
              <a:t>Make your own decisions.</a:t>
            </a:r>
          </a:p>
          <a:p>
            <a:pPr lvl="0"/>
            <a:r>
              <a:rPr lang="en-GB" dirty="0"/>
              <a:t>Know how to avoid distractions.</a:t>
            </a:r>
          </a:p>
          <a:p>
            <a:pPr lvl="0"/>
            <a:r>
              <a:rPr lang="en-GB" dirty="0"/>
              <a:t>Organise your time well.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580533"/>
            <a:ext cx="2872340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2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SUPPORTING INDEPENDENCE</a:t>
            </a:r>
            <a:br>
              <a:rPr lang="en-GB" dirty="0" smtClean="0">
                <a:solidFill>
                  <a:srgbClr val="0070C0"/>
                </a:solidFill>
              </a:rPr>
            </a:br>
            <a:r>
              <a:rPr lang="en-GB" dirty="0" smtClean="0">
                <a:solidFill>
                  <a:srgbClr val="0070C0"/>
                </a:solidFill>
              </a:rPr>
              <a:t>AT HOME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pPr lvl="0"/>
            <a:r>
              <a:rPr lang="en-GB" sz="2800" dirty="0" smtClean="0"/>
              <a:t>Encourage your child to work on things independently – don’t be tempted to do things for them all the time!</a:t>
            </a:r>
          </a:p>
          <a:p>
            <a:pPr lvl="0"/>
            <a:r>
              <a:rPr lang="en-GB" sz="2800" dirty="0" smtClean="0"/>
              <a:t>Give your child jobs of responsibility within the home.</a:t>
            </a:r>
          </a:p>
          <a:p>
            <a:pPr lvl="0"/>
            <a:r>
              <a:rPr lang="en-GB" sz="2800" dirty="0" smtClean="0"/>
              <a:t>Help your child to plan their time – homework / leisure time.</a:t>
            </a:r>
          </a:p>
          <a:p>
            <a:pPr lvl="0"/>
            <a:r>
              <a:rPr lang="en-GB" sz="2800" dirty="0" smtClean="0"/>
              <a:t>Create a space where your child can work at home without distractions.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696" y="5868386"/>
            <a:ext cx="1463730" cy="880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93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TEAMWORK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Listen carefully to others.</a:t>
            </a:r>
          </a:p>
          <a:p>
            <a:pPr lvl="0"/>
            <a:r>
              <a:rPr lang="en-GB" dirty="0"/>
              <a:t>Recognise other people’s points of view.</a:t>
            </a:r>
          </a:p>
          <a:p>
            <a:pPr lvl="0"/>
            <a:r>
              <a:rPr lang="en-GB" dirty="0"/>
              <a:t>Share.</a:t>
            </a:r>
          </a:p>
          <a:p>
            <a:pPr lvl="0"/>
            <a:r>
              <a:rPr lang="en-GB" dirty="0"/>
              <a:t>Be willing to compromise.</a:t>
            </a:r>
          </a:p>
          <a:p>
            <a:pPr lvl="0"/>
            <a:r>
              <a:rPr lang="en-GB" dirty="0"/>
              <a:t>Be patient.</a:t>
            </a:r>
          </a:p>
          <a:p>
            <a:pPr lvl="0"/>
            <a:r>
              <a:rPr lang="en-GB" dirty="0"/>
              <a:t>Include everyone.</a:t>
            </a:r>
          </a:p>
          <a:p>
            <a:pPr lvl="0"/>
            <a:r>
              <a:rPr lang="en-GB" dirty="0"/>
              <a:t>Congratulate, encourage and support others.</a:t>
            </a:r>
          </a:p>
          <a:p>
            <a:r>
              <a:rPr lang="en-GB" dirty="0"/>
              <a:t>Be critical but fair.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364" y="4797152"/>
            <a:ext cx="2133538" cy="168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88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7030A0"/>
                </a:solidFill>
              </a:rPr>
              <a:t>SUPPORTING TEAMWORK</a:t>
            </a:r>
            <a:br>
              <a:rPr lang="en-GB" dirty="0" smtClean="0">
                <a:solidFill>
                  <a:srgbClr val="7030A0"/>
                </a:solidFill>
              </a:rPr>
            </a:br>
            <a:r>
              <a:rPr lang="en-GB" dirty="0" smtClean="0">
                <a:solidFill>
                  <a:srgbClr val="7030A0"/>
                </a:solidFill>
              </a:rPr>
              <a:t>AT HOME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 smtClean="0"/>
              <a:t>Promote a culture in the family where everyone is listened to.</a:t>
            </a:r>
          </a:p>
          <a:p>
            <a:pPr lvl="0"/>
            <a:r>
              <a:rPr lang="en-GB" dirty="0" smtClean="0"/>
              <a:t>Role model the art of sharing and compromising.</a:t>
            </a:r>
          </a:p>
          <a:p>
            <a:pPr lvl="0"/>
            <a:r>
              <a:rPr lang="en-GB" dirty="0" smtClean="0"/>
              <a:t>Play games where turn taking is a requirement.</a:t>
            </a:r>
          </a:p>
          <a:p>
            <a:pPr lvl="0"/>
            <a:r>
              <a:rPr lang="en-GB" dirty="0" smtClean="0"/>
              <a:t>Give your child ‘jobs’ to do in the home.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301208"/>
            <a:ext cx="1706044" cy="135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36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772816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b="1" dirty="0"/>
              <a:t>HEARTS Values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2107" y="3068960"/>
            <a:ext cx="3616457" cy="2265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52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HEARTS Values</a:t>
            </a:r>
          </a:p>
        </p:txBody>
      </p:sp>
      <p:sp>
        <p:nvSpPr>
          <p:cNvPr id="9" name="Rectangle 8"/>
          <p:cNvSpPr/>
          <p:nvPr/>
        </p:nvSpPr>
        <p:spPr>
          <a:xfrm>
            <a:off x="2758160" y="2204864"/>
            <a:ext cx="4391397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b="1" dirty="0" smtClean="0">
              <a:solidFill>
                <a:srgbClr val="002060"/>
              </a:solidFill>
            </a:endParaRPr>
          </a:p>
          <a:p>
            <a:r>
              <a:rPr lang="en-GB" sz="4000" dirty="0" smtClean="0">
                <a:solidFill>
                  <a:schemeClr val="accent6"/>
                </a:solidFill>
              </a:rPr>
              <a:t>Healthy</a:t>
            </a:r>
            <a:endParaRPr lang="en-GB" sz="4000" dirty="0">
              <a:solidFill>
                <a:schemeClr val="accent6"/>
              </a:solidFill>
            </a:endParaRPr>
          </a:p>
          <a:p>
            <a:r>
              <a:rPr lang="en-GB" sz="4000" dirty="0" smtClean="0">
                <a:solidFill>
                  <a:schemeClr val="accent6"/>
                </a:solidFill>
              </a:rPr>
              <a:t>Empathetic</a:t>
            </a:r>
            <a:endParaRPr lang="en-GB" sz="4000" dirty="0">
              <a:solidFill>
                <a:schemeClr val="accent6"/>
              </a:solidFill>
            </a:endParaRPr>
          </a:p>
          <a:p>
            <a:r>
              <a:rPr lang="en-GB" sz="4000" dirty="0" smtClean="0">
                <a:solidFill>
                  <a:schemeClr val="accent6"/>
                </a:solidFill>
              </a:rPr>
              <a:t>Ambitious</a:t>
            </a:r>
            <a:endParaRPr lang="en-GB" sz="4000" dirty="0">
              <a:solidFill>
                <a:schemeClr val="accent6"/>
              </a:solidFill>
            </a:endParaRPr>
          </a:p>
          <a:p>
            <a:r>
              <a:rPr lang="en-GB" sz="4000" dirty="0" smtClean="0">
                <a:solidFill>
                  <a:schemeClr val="accent6"/>
                </a:solidFill>
              </a:rPr>
              <a:t>Respectful</a:t>
            </a:r>
            <a:endParaRPr lang="en-GB" sz="4000" dirty="0">
              <a:solidFill>
                <a:schemeClr val="accent6"/>
              </a:solidFill>
            </a:endParaRPr>
          </a:p>
          <a:p>
            <a:r>
              <a:rPr lang="en-GB" sz="4000" dirty="0" smtClean="0">
                <a:solidFill>
                  <a:schemeClr val="accent6"/>
                </a:solidFill>
              </a:rPr>
              <a:t>Trustworthy</a:t>
            </a:r>
            <a:endParaRPr lang="en-GB" sz="4000" dirty="0">
              <a:solidFill>
                <a:schemeClr val="accent6"/>
              </a:solidFill>
            </a:endParaRPr>
          </a:p>
          <a:p>
            <a:r>
              <a:rPr lang="en-GB" sz="4000" dirty="0" smtClean="0">
                <a:solidFill>
                  <a:schemeClr val="accent6"/>
                </a:solidFill>
              </a:rPr>
              <a:t>Safe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9530" y="1408232"/>
            <a:ext cx="809688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It’s what we try to be in our hearts that matters</a:t>
            </a:r>
            <a:endParaRPr 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175" y="5733256"/>
            <a:ext cx="1526969" cy="95645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971601" y="2204864"/>
            <a:ext cx="140583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b="1" dirty="0" smtClean="0">
              <a:solidFill>
                <a:srgbClr val="002060"/>
              </a:solidFill>
            </a:endParaRPr>
          </a:p>
          <a:p>
            <a:r>
              <a:rPr lang="en-GB" sz="4000" b="1" dirty="0" smtClean="0">
                <a:solidFill>
                  <a:schemeClr val="accent6"/>
                </a:solidFill>
              </a:rPr>
              <a:t>H	</a:t>
            </a:r>
          </a:p>
          <a:p>
            <a:r>
              <a:rPr lang="en-GB" sz="4000" b="1" dirty="0" smtClean="0">
                <a:solidFill>
                  <a:schemeClr val="accent6"/>
                </a:solidFill>
              </a:rPr>
              <a:t>E	</a:t>
            </a:r>
          </a:p>
          <a:p>
            <a:r>
              <a:rPr lang="en-GB" sz="4000" b="1" dirty="0" smtClean="0">
                <a:solidFill>
                  <a:schemeClr val="accent6"/>
                </a:solidFill>
              </a:rPr>
              <a:t>A	</a:t>
            </a:r>
          </a:p>
          <a:p>
            <a:r>
              <a:rPr lang="en-GB" sz="4000" b="1" dirty="0" smtClean="0">
                <a:solidFill>
                  <a:schemeClr val="accent6"/>
                </a:solidFill>
              </a:rPr>
              <a:t>R	</a:t>
            </a:r>
          </a:p>
          <a:p>
            <a:r>
              <a:rPr lang="en-GB" sz="4000" b="1" dirty="0" smtClean="0">
                <a:solidFill>
                  <a:schemeClr val="accent6"/>
                </a:solidFill>
              </a:rPr>
              <a:t>T	</a:t>
            </a:r>
          </a:p>
          <a:p>
            <a:r>
              <a:rPr lang="en-GB" sz="4000" b="1" dirty="0" smtClean="0">
                <a:solidFill>
                  <a:schemeClr val="accent6"/>
                </a:solidFill>
              </a:rPr>
              <a:t>S</a:t>
            </a:r>
            <a:r>
              <a:rPr lang="en-GB" sz="4000" dirty="0" smtClean="0">
                <a:solidFill>
                  <a:schemeClr val="accent6"/>
                </a:solidFill>
              </a:rPr>
              <a:t>	</a:t>
            </a:r>
            <a:endParaRPr lang="en-GB" sz="40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20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/>
              <a:t>Be… Healthy</a:t>
            </a:r>
            <a:endParaRPr lang="en-GB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175" y="5733256"/>
            <a:ext cx="1526969" cy="9564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67544" y="1196752"/>
            <a:ext cx="809688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Make sensible choices</a:t>
            </a:r>
            <a:endParaRPr 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9856" y="1843083"/>
            <a:ext cx="878497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Make </a:t>
            </a:r>
            <a:r>
              <a:rPr lang="en-GB" sz="3200" dirty="0">
                <a:solidFill>
                  <a:schemeClr val="accent6"/>
                </a:solidFill>
              </a:rPr>
              <a:t>good choices with your diet, exercise and </a:t>
            </a:r>
            <a:r>
              <a:rPr lang="en-GB" sz="3200" dirty="0" smtClean="0">
                <a:solidFill>
                  <a:schemeClr val="accent6"/>
                </a:solidFill>
              </a:rPr>
              <a:t>lifestyle.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Make </a:t>
            </a:r>
            <a:r>
              <a:rPr lang="en-GB" sz="3200" dirty="0">
                <a:solidFill>
                  <a:schemeClr val="accent6"/>
                </a:solidFill>
              </a:rPr>
              <a:t>sure you get enough </a:t>
            </a:r>
            <a:r>
              <a:rPr lang="en-GB" sz="3200" dirty="0" smtClean="0">
                <a:solidFill>
                  <a:schemeClr val="accent6"/>
                </a:solidFill>
              </a:rPr>
              <a:t>sleep.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Talk </a:t>
            </a:r>
            <a:r>
              <a:rPr lang="en-GB" sz="3200" dirty="0">
                <a:solidFill>
                  <a:schemeClr val="accent6"/>
                </a:solidFill>
              </a:rPr>
              <a:t>about your feelings and challenge negative </a:t>
            </a:r>
            <a:r>
              <a:rPr lang="en-GB" sz="3200" dirty="0" smtClean="0">
                <a:solidFill>
                  <a:schemeClr val="accent6"/>
                </a:solidFill>
              </a:rPr>
              <a:t>thoughts.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Ask </a:t>
            </a:r>
            <a:r>
              <a:rPr lang="en-GB" sz="3200" dirty="0">
                <a:solidFill>
                  <a:schemeClr val="accent6"/>
                </a:solidFill>
              </a:rPr>
              <a:t>for help if you have a </a:t>
            </a:r>
            <a:r>
              <a:rPr lang="en-GB" sz="3200" dirty="0" smtClean="0">
                <a:solidFill>
                  <a:schemeClr val="accent6"/>
                </a:solidFill>
              </a:rPr>
              <a:t>problem.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Balance </a:t>
            </a:r>
            <a:r>
              <a:rPr lang="en-GB" sz="3200" dirty="0">
                <a:solidFill>
                  <a:schemeClr val="accent6"/>
                </a:solidFill>
              </a:rPr>
              <a:t>screen time with other leisure </a:t>
            </a:r>
            <a:r>
              <a:rPr lang="en-GB" sz="3200" dirty="0" smtClean="0">
                <a:solidFill>
                  <a:schemeClr val="accent6"/>
                </a:solidFill>
              </a:rPr>
              <a:t>activities.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Know </a:t>
            </a:r>
            <a:r>
              <a:rPr lang="en-GB" sz="3200" dirty="0">
                <a:solidFill>
                  <a:schemeClr val="accent6"/>
                </a:solidFill>
              </a:rPr>
              <a:t>how to relax and </a:t>
            </a:r>
            <a:r>
              <a:rPr lang="en-GB" sz="3200" dirty="0" smtClean="0">
                <a:solidFill>
                  <a:schemeClr val="accent6"/>
                </a:solidFill>
              </a:rPr>
              <a:t>unwind.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Have </a:t>
            </a:r>
            <a:r>
              <a:rPr lang="en-GB" sz="3200" dirty="0">
                <a:solidFill>
                  <a:schemeClr val="accent6"/>
                </a:solidFill>
              </a:rPr>
              <a:t>fun, smile and </a:t>
            </a:r>
            <a:r>
              <a:rPr lang="en-GB" sz="3200" dirty="0" smtClean="0">
                <a:solidFill>
                  <a:schemeClr val="accent6"/>
                </a:solidFill>
              </a:rPr>
              <a:t>laugh.</a:t>
            </a:r>
            <a:endParaRPr lang="en-GB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26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SUPPORTING BEING </a:t>
            </a:r>
            <a:br>
              <a:rPr lang="en-GB" b="1" dirty="0" smtClean="0"/>
            </a:br>
            <a:r>
              <a:rPr lang="en-GB" b="1" dirty="0" smtClean="0"/>
              <a:t>HEALTHY AT HOME </a:t>
            </a:r>
            <a:endParaRPr lang="en-GB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352" y="5877272"/>
            <a:ext cx="1226562" cy="76828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67544" y="1403648"/>
            <a:ext cx="84249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Encourage healthy eating and model making sensible choices around food.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Ensure your child gets plenty of exercise – do activities as a family.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Ensure your child gets enough sleep – create the right environment for sleep in the bedroom.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Talk about feelings as a family.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Set rules around screen time and being safe online.</a:t>
            </a:r>
          </a:p>
        </p:txBody>
      </p:sp>
    </p:spTree>
    <p:extLst>
      <p:ext uri="{BB962C8B-B14F-4D97-AF65-F5344CB8AC3E}">
        <p14:creationId xmlns:p14="http://schemas.microsoft.com/office/powerpoint/2010/main" val="250104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/>
              <a:t>Be… Empathetic</a:t>
            </a:r>
            <a:endParaRPr lang="en-GB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175" y="5733256"/>
            <a:ext cx="1526969" cy="9564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3901" y="1403648"/>
            <a:ext cx="809688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Be polite and kind to others</a:t>
            </a:r>
            <a:endParaRPr 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7544" y="2204864"/>
            <a:ext cx="8424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Connect </a:t>
            </a:r>
            <a:r>
              <a:rPr lang="en-GB" sz="3200" dirty="0">
                <a:solidFill>
                  <a:schemeClr val="accent6"/>
                </a:solidFill>
              </a:rPr>
              <a:t>with friends and </a:t>
            </a:r>
            <a:r>
              <a:rPr lang="en-GB" sz="3200" dirty="0" smtClean="0">
                <a:solidFill>
                  <a:schemeClr val="accent6"/>
                </a:solidFill>
              </a:rPr>
              <a:t>family.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Help </a:t>
            </a:r>
            <a:r>
              <a:rPr lang="en-GB" sz="3200" dirty="0">
                <a:solidFill>
                  <a:schemeClr val="accent6"/>
                </a:solidFill>
              </a:rPr>
              <a:t>others whenever you </a:t>
            </a:r>
            <a:r>
              <a:rPr lang="en-GB" sz="3200" dirty="0" smtClean="0">
                <a:solidFill>
                  <a:schemeClr val="accent6"/>
                </a:solidFill>
              </a:rPr>
              <a:t>can.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Be </a:t>
            </a:r>
            <a:r>
              <a:rPr lang="en-GB" sz="3200" dirty="0">
                <a:solidFill>
                  <a:schemeClr val="accent6"/>
                </a:solidFill>
              </a:rPr>
              <a:t>thankful for all the things you </a:t>
            </a:r>
            <a:r>
              <a:rPr lang="en-GB" sz="3200" dirty="0" smtClean="0">
                <a:solidFill>
                  <a:schemeClr val="accent6"/>
                </a:solidFill>
              </a:rPr>
              <a:t>have.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Contribute </a:t>
            </a:r>
            <a:r>
              <a:rPr lang="en-GB" sz="3200" dirty="0">
                <a:solidFill>
                  <a:schemeClr val="accent6"/>
                </a:solidFill>
              </a:rPr>
              <a:t>positively to the school and wider </a:t>
            </a:r>
            <a:r>
              <a:rPr lang="en-GB" sz="3200" dirty="0" smtClean="0">
                <a:solidFill>
                  <a:schemeClr val="accent6"/>
                </a:solidFill>
              </a:rPr>
              <a:t>community.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Understand </a:t>
            </a:r>
            <a:r>
              <a:rPr lang="en-GB" sz="3200" dirty="0">
                <a:solidFill>
                  <a:schemeClr val="accent6"/>
                </a:solidFill>
              </a:rPr>
              <a:t>the consequences of your behaviour and actions on </a:t>
            </a:r>
            <a:r>
              <a:rPr lang="en-GB" sz="3200" dirty="0" smtClean="0">
                <a:solidFill>
                  <a:schemeClr val="accent6"/>
                </a:solidFill>
              </a:rPr>
              <a:t>others.</a:t>
            </a:r>
            <a:endParaRPr lang="en-GB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72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SUPPORTING BEING </a:t>
            </a:r>
            <a:br>
              <a:rPr lang="en-GB" b="1" dirty="0"/>
            </a:br>
            <a:r>
              <a:rPr lang="en-GB" b="1" dirty="0" smtClean="0"/>
              <a:t>EMPATHETIC </a:t>
            </a:r>
            <a:r>
              <a:rPr lang="en-GB" b="1" dirty="0"/>
              <a:t>AT HOME 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312" y="1510613"/>
            <a:ext cx="1526969" cy="95645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69876" y="1988840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6"/>
                </a:solidFill>
              </a:rPr>
              <a:t>Talk about feelings as a family.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6"/>
                </a:solidFill>
              </a:rPr>
              <a:t>Promote random ‘acts of kindness’ to others.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6"/>
                </a:solidFill>
              </a:rPr>
              <a:t>Get involved in activities in the community – beach cleans, charity work.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6"/>
                </a:solidFill>
              </a:rPr>
              <a:t>Talk through consequences – who has been affected by our actions.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6"/>
                </a:solidFill>
              </a:rPr>
              <a:t>Model empathy through how you discuss others and the world we live in. Avoid being judgemental. Discuss what it must be like to be in that person’s shoes.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6"/>
                </a:solidFill>
              </a:rPr>
              <a:t>Don’t make negative </a:t>
            </a:r>
            <a:r>
              <a:rPr lang="en-GB" sz="2400" dirty="0" smtClean="0">
                <a:solidFill>
                  <a:schemeClr val="accent6"/>
                </a:solidFill>
              </a:rPr>
              <a:t>comments </a:t>
            </a:r>
            <a:r>
              <a:rPr lang="en-GB" sz="2400" dirty="0" smtClean="0">
                <a:solidFill>
                  <a:schemeClr val="accent6"/>
                </a:solidFill>
              </a:rPr>
              <a:t>in front of your child. If you model this behaviour your child will do the same in real life.</a:t>
            </a:r>
            <a:endParaRPr lang="en-GB" sz="24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36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/>
              <a:t>Be… Ambitious</a:t>
            </a:r>
            <a:endParaRPr lang="en-GB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175" y="5733256"/>
            <a:ext cx="1526969" cy="9564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3901" y="1403648"/>
            <a:ext cx="809688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Always do your best</a:t>
            </a:r>
            <a:endParaRPr 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7544" y="2229624"/>
            <a:ext cx="84249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Learn </a:t>
            </a:r>
            <a:r>
              <a:rPr lang="en-GB" sz="3200" dirty="0">
                <a:solidFill>
                  <a:schemeClr val="accent6"/>
                </a:solidFill>
              </a:rPr>
              <a:t>new things every </a:t>
            </a:r>
            <a:r>
              <a:rPr lang="en-GB" sz="3200" dirty="0" smtClean="0">
                <a:solidFill>
                  <a:schemeClr val="accent6"/>
                </a:solidFill>
              </a:rPr>
              <a:t>day.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Be </a:t>
            </a:r>
            <a:r>
              <a:rPr lang="en-GB" sz="3200" dirty="0">
                <a:solidFill>
                  <a:schemeClr val="accent6"/>
                </a:solidFill>
              </a:rPr>
              <a:t>mindful and take notice of what is happening around </a:t>
            </a:r>
            <a:r>
              <a:rPr lang="en-GB" sz="3200" dirty="0" smtClean="0">
                <a:solidFill>
                  <a:schemeClr val="accent6"/>
                </a:solidFill>
              </a:rPr>
              <a:t>you.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Set </a:t>
            </a:r>
            <a:r>
              <a:rPr lang="en-GB" sz="3200" dirty="0">
                <a:solidFill>
                  <a:schemeClr val="accent6"/>
                </a:solidFill>
              </a:rPr>
              <a:t>goals for yourself and embrace your wishes and </a:t>
            </a:r>
            <a:r>
              <a:rPr lang="en-GB" sz="3200" dirty="0" smtClean="0">
                <a:solidFill>
                  <a:schemeClr val="accent6"/>
                </a:solidFill>
              </a:rPr>
              <a:t>dreams.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Try </a:t>
            </a:r>
            <a:r>
              <a:rPr lang="en-GB" sz="3200" dirty="0">
                <a:solidFill>
                  <a:schemeClr val="accent6"/>
                </a:solidFill>
              </a:rPr>
              <a:t>to be the best version of </a:t>
            </a:r>
            <a:r>
              <a:rPr lang="en-GB" sz="3200" dirty="0" smtClean="0">
                <a:solidFill>
                  <a:schemeClr val="accent6"/>
                </a:solidFill>
              </a:rPr>
              <a:t>yourself.</a:t>
            </a:r>
            <a:endParaRPr lang="en-GB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89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/>
              <a:t>SUPPORTING BEING </a:t>
            </a:r>
            <a:br>
              <a:rPr lang="en-GB" b="1" dirty="0"/>
            </a:br>
            <a:r>
              <a:rPr lang="en-GB" b="1" dirty="0" smtClean="0"/>
              <a:t>AMBITIOUS </a:t>
            </a:r>
            <a:r>
              <a:rPr lang="en-GB" b="1" dirty="0"/>
              <a:t>AT HOME 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6256" y="260648"/>
            <a:ext cx="1824790" cy="1143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7544" y="1772816"/>
            <a:ext cx="8424936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 smtClean="0">
                <a:solidFill>
                  <a:schemeClr val="accent6"/>
                </a:solidFill>
              </a:rPr>
              <a:t>Encourage your child to try new activities.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 smtClean="0">
                <a:solidFill>
                  <a:schemeClr val="accent6"/>
                </a:solidFill>
              </a:rPr>
              <a:t>Talk about long term goals for the future and what you will need to do to achieve them.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 smtClean="0">
                <a:solidFill>
                  <a:schemeClr val="accent6"/>
                </a:solidFill>
              </a:rPr>
              <a:t>Talk about short term goals – what are you going to try to achieve this week / term?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 smtClean="0">
                <a:solidFill>
                  <a:schemeClr val="accent6"/>
                </a:solidFill>
              </a:rPr>
              <a:t>‘Job Spot’ when you are out and about. What does that person do? Would you like to do that? How would you become a…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54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/>
              <a:t>Be… Respectful</a:t>
            </a:r>
            <a:endParaRPr lang="en-GB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315" y="6021288"/>
            <a:ext cx="1074233" cy="67287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23557" y="1068571"/>
            <a:ext cx="809688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Listen to others and follow adults’ instructions</a:t>
            </a:r>
            <a:endParaRPr 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7504" y="2165290"/>
            <a:ext cx="88557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Treat </a:t>
            </a:r>
            <a:r>
              <a:rPr lang="en-GB" sz="3200" dirty="0">
                <a:solidFill>
                  <a:schemeClr val="accent6"/>
                </a:solidFill>
              </a:rPr>
              <a:t>people how you would like to be </a:t>
            </a:r>
            <a:r>
              <a:rPr lang="en-GB" sz="3200" dirty="0" smtClean="0">
                <a:solidFill>
                  <a:schemeClr val="accent6"/>
                </a:solidFill>
              </a:rPr>
              <a:t>treated.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Respect </a:t>
            </a:r>
            <a:r>
              <a:rPr lang="en-GB" sz="3200" dirty="0">
                <a:solidFill>
                  <a:schemeClr val="accent6"/>
                </a:solidFill>
              </a:rPr>
              <a:t>the beliefs and cultures of </a:t>
            </a:r>
            <a:r>
              <a:rPr lang="en-GB" sz="3200" dirty="0" smtClean="0">
                <a:solidFill>
                  <a:schemeClr val="accent6"/>
                </a:solidFill>
              </a:rPr>
              <a:t>others.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Value </a:t>
            </a:r>
            <a:r>
              <a:rPr lang="en-GB" sz="3200" dirty="0">
                <a:solidFill>
                  <a:schemeClr val="accent6"/>
                </a:solidFill>
              </a:rPr>
              <a:t>your own and other people’s view </a:t>
            </a:r>
            <a:r>
              <a:rPr lang="en-GB" sz="3200" dirty="0" smtClean="0">
                <a:solidFill>
                  <a:schemeClr val="accent6"/>
                </a:solidFill>
              </a:rPr>
              <a:t>points.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Be </a:t>
            </a:r>
            <a:r>
              <a:rPr lang="en-GB" sz="3200" dirty="0">
                <a:solidFill>
                  <a:schemeClr val="accent6"/>
                </a:solidFill>
              </a:rPr>
              <a:t>polite and considerate towards all </a:t>
            </a:r>
            <a:r>
              <a:rPr lang="en-GB" sz="3200" dirty="0" smtClean="0">
                <a:solidFill>
                  <a:schemeClr val="accent6"/>
                </a:solidFill>
              </a:rPr>
              <a:t>others.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Demonstrate </a:t>
            </a:r>
            <a:r>
              <a:rPr lang="en-GB" sz="3200" dirty="0">
                <a:solidFill>
                  <a:schemeClr val="accent6"/>
                </a:solidFill>
              </a:rPr>
              <a:t>good manners at all </a:t>
            </a:r>
            <a:r>
              <a:rPr lang="en-GB" sz="3200" dirty="0" smtClean="0">
                <a:solidFill>
                  <a:schemeClr val="accent6"/>
                </a:solidFill>
              </a:rPr>
              <a:t>times.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Take </a:t>
            </a:r>
            <a:r>
              <a:rPr lang="en-GB" sz="3200" dirty="0">
                <a:solidFill>
                  <a:schemeClr val="accent6"/>
                </a:solidFill>
              </a:rPr>
              <a:t>care of the </a:t>
            </a:r>
            <a:r>
              <a:rPr lang="en-GB" sz="3200" dirty="0" smtClean="0">
                <a:solidFill>
                  <a:schemeClr val="accent6"/>
                </a:solidFill>
              </a:rPr>
              <a:t>environment.</a:t>
            </a:r>
            <a:endParaRPr lang="en-GB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71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SUPPORTING BEING </a:t>
            </a:r>
            <a:br>
              <a:rPr lang="en-GB" b="1" dirty="0"/>
            </a:br>
            <a:r>
              <a:rPr lang="en-GB" b="1" dirty="0" smtClean="0"/>
              <a:t>RESPECTFUL </a:t>
            </a:r>
            <a:r>
              <a:rPr lang="en-GB" b="1" dirty="0"/>
              <a:t>AT HOME 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1138" y="5891419"/>
            <a:ext cx="1282476" cy="80330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1074" y="1556792"/>
            <a:ext cx="878254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Be a role model for treating other people with respect – your children will speak to other people in the way they see you speaking to other people.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Insist on good manners – praise when they remember, remind when they forget.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Encourage tidiness and looking after belongings.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Talk together about recycling, saving energy</a:t>
            </a:r>
          </a:p>
        </p:txBody>
      </p:sp>
    </p:spTree>
    <p:extLst>
      <p:ext uri="{BB962C8B-B14F-4D97-AF65-F5344CB8AC3E}">
        <p14:creationId xmlns:p14="http://schemas.microsoft.com/office/powerpoint/2010/main" val="127160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/>
              <a:t>Be… Trustworthy</a:t>
            </a:r>
            <a:endParaRPr lang="en-GB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312" y="5685916"/>
            <a:ext cx="1526969" cy="9564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3901" y="1231897"/>
            <a:ext cx="809688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Be honest and look after other people’s property</a:t>
            </a:r>
            <a:endParaRPr lang="en-US" sz="360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876" y="2624713"/>
            <a:ext cx="8424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Know </a:t>
            </a:r>
            <a:r>
              <a:rPr lang="en-GB" sz="3200" dirty="0">
                <a:solidFill>
                  <a:schemeClr val="accent6"/>
                </a:solidFill>
              </a:rPr>
              <a:t>the difference between right and wrong and how to apply this in your </a:t>
            </a:r>
            <a:r>
              <a:rPr lang="en-GB" sz="3200" dirty="0" smtClean="0">
                <a:solidFill>
                  <a:schemeClr val="accent6"/>
                </a:solidFill>
              </a:rPr>
              <a:t>life.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Be </a:t>
            </a:r>
            <a:r>
              <a:rPr lang="en-GB" sz="3200" dirty="0">
                <a:solidFill>
                  <a:schemeClr val="accent6"/>
                </a:solidFill>
              </a:rPr>
              <a:t>someone who can be relied upon to tell the </a:t>
            </a:r>
            <a:r>
              <a:rPr lang="en-GB" sz="3200" dirty="0" smtClean="0">
                <a:solidFill>
                  <a:schemeClr val="accent6"/>
                </a:solidFill>
              </a:rPr>
              <a:t>truth.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Do </a:t>
            </a:r>
            <a:r>
              <a:rPr lang="en-GB" sz="3200" dirty="0">
                <a:solidFill>
                  <a:schemeClr val="accent6"/>
                </a:solidFill>
              </a:rPr>
              <a:t>the right thing even when others are not </a:t>
            </a:r>
            <a:r>
              <a:rPr lang="en-GB" sz="3200" dirty="0" smtClean="0">
                <a:solidFill>
                  <a:schemeClr val="accent6"/>
                </a:solidFill>
              </a:rPr>
              <a:t>watching.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Be </a:t>
            </a:r>
            <a:r>
              <a:rPr lang="en-GB" sz="3200" dirty="0">
                <a:solidFill>
                  <a:schemeClr val="accent6"/>
                </a:solidFill>
              </a:rPr>
              <a:t>reliable and true to your </a:t>
            </a:r>
            <a:r>
              <a:rPr lang="en-GB" sz="3200" dirty="0" smtClean="0">
                <a:solidFill>
                  <a:schemeClr val="accent6"/>
                </a:solidFill>
              </a:rPr>
              <a:t>word.</a:t>
            </a:r>
            <a:endParaRPr lang="en-GB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32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/>
              <a:t>SUPPORTING BEING </a:t>
            </a:r>
            <a:br>
              <a:rPr lang="en-GB" b="1" dirty="0"/>
            </a:br>
            <a:r>
              <a:rPr lang="en-GB" b="1" dirty="0" smtClean="0"/>
              <a:t>TRUSTWORTHY </a:t>
            </a:r>
            <a:r>
              <a:rPr lang="en-GB" b="1" dirty="0"/>
              <a:t>AT HOME 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328" y="265683"/>
            <a:ext cx="1526969" cy="95645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2630" y="1628800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Praise honesty, especially when the truth means admitting to wrong-doing.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Talk about the ‘right thing to do’ in different situations.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Be a role model for reliability!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Create situations where your child can demonstrate that they can follow instructions, even when you are not watching.</a:t>
            </a:r>
            <a:endParaRPr lang="en-GB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22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/>
              <a:t>Be… Safe</a:t>
            </a:r>
            <a:endParaRPr lang="en-GB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175" y="5733256"/>
            <a:ext cx="1526969" cy="9564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2266" y="1215211"/>
            <a:ext cx="809688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Keep yourselves and others safe</a:t>
            </a:r>
            <a:endParaRPr 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876" y="2492896"/>
            <a:ext cx="84249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Know </a:t>
            </a:r>
            <a:r>
              <a:rPr lang="en-GB" sz="3200" dirty="0">
                <a:solidFill>
                  <a:schemeClr val="accent6"/>
                </a:solidFill>
              </a:rPr>
              <a:t>how to keep yourself safe in all situations, including </a:t>
            </a:r>
            <a:r>
              <a:rPr lang="en-GB" sz="3200" dirty="0" smtClean="0">
                <a:solidFill>
                  <a:schemeClr val="accent6"/>
                </a:solidFill>
              </a:rPr>
              <a:t>online.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Make </a:t>
            </a:r>
            <a:r>
              <a:rPr lang="en-GB" sz="3200" dirty="0">
                <a:solidFill>
                  <a:schemeClr val="accent6"/>
                </a:solidFill>
              </a:rPr>
              <a:t>the right </a:t>
            </a:r>
            <a:r>
              <a:rPr lang="en-GB" sz="3200" dirty="0" smtClean="0">
                <a:solidFill>
                  <a:schemeClr val="accent6"/>
                </a:solidFill>
              </a:rPr>
              <a:t>choices.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Be </a:t>
            </a:r>
            <a:r>
              <a:rPr lang="en-GB" sz="3200" dirty="0">
                <a:solidFill>
                  <a:schemeClr val="accent6"/>
                </a:solidFill>
              </a:rPr>
              <a:t>mindful for the safety of </a:t>
            </a:r>
            <a:r>
              <a:rPr lang="en-GB" sz="3200" dirty="0" smtClean="0">
                <a:solidFill>
                  <a:schemeClr val="accent6"/>
                </a:solidFill>
              </a:rPr>
              <a:t>others.</a:t>
            </a:r>
            <a:endParaRPr lang="en-GB" sz="3200" dirty="0">
              <a:solidFill>
                <a:schemeClr val="accent6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Say </a:t>
            </a:r>
            <a:r>
              <a:rPr lang="en-GB" sz="3200" dirty="0">
                <a:solidFill>
                  <a:schemeClr val="accent6"/>
                </a:solidFill>
              </a:rPr>
              <a:t>‘No’ to </a:t>
            </a:r>
            <a:r>
              <a:rPr lang="en-GB" sz="3200" dirty="0" smtClean="0">
                <a:solidFill>
                  <a:schemeClr val="accent6"/>
                </a:solidFill>
              </a:rPr>
              <a:t>bullying.</a:t>
            </a:r>
            <a:endParaRPr lang="en-GB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61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SUPPORTING BEING </a:t>
            </a:r>
            <a:br>
              <a:rPr lang="en-GB" b="1" dirty="0"/>
            </a:br>
            <a:r>
              <a:rPr lang="en-GB" b="1" dirty="0" smtClean="0"/>
              <a:t>SAFE </a:t>
            </a:r>
            <a:r>
              <a:rPr lang="en-GB" b="1" dirty="0"/>
              <a:t>AT HOME 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175" y="5733256"/>
            <a:ext cx="1526969" cy="95645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9876" y="1844824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Talk about potential dangers in different situations – explain why you may be saying no to something / what will we need to be careful about?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Talk about the impact of their actions on the safety of others – are you putting someone else in danger?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6"/>
                </a:solidFill>
              </a:rPr>
              <a:t>Regularly discuss e-Safety.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27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ATIONKEY" val="DEVDFL"/>
</p:tagLst>
</file>

<file path=ppt/theme/theme1.xml><?xml version="1.0" encoding="utf-8"?>
<a:theme xmlns:a="http://schemas.openxmlformats.org/drawingml/2006/main" name="Office Theme">
  <a:themeElements>
    <a:clrScheme name="Lyndhurs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800000"/>
      </a:accent1>
      <a:accent2>
        <a:srgbClr val="A50021"/>
      </a:accent2>
      <a:accent3>
        <a:srgbClr val="99CCFF"/>
      </a:accent3>
      <a:accent4>
        <a:srgbClr val="000066"/>
      </a:accent4>
      <a:accent5>
        <a:srgbClr val="800000"/>
      </a:accent5>
      <a:accent6>
        <a:srgbClr val="A50021"/>
      </a:accent6>
      <a:hlink>
        <a:srgbClr val="99CCFF"/>
      </a:hlink>
      <a:folHlink>
        <a:srgbClr val="000066"/>
      </a:folHlink>
    </a:clrScheme>
    <a:fontScheme name="Comic Sa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2025</TotalTime>
  <Words>1420</Words>
  <Application>Microsoft Office PowerPoint</Application>
  <PresentationFormat>On-screen Show (4:3)</PresentationFormat>
  <Paragraphs>174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Comic Sans MS</vt:lpstr>
      <vt:lpstr>Office Theme</vt:lpstr>
      <vt:lpstr>Our Bosmere Values</vt:lpstr>
      <vt:lpstr>Our School Motto</vt:lpstr>
      <vt:lpstr>Our Learning Values</vt:lpstr>
      <vt:lpstr>GREATNESS</vt:lpstr>
      <vt:lpstr>SUPPORTING GREATNESS  AT HOME</vt:lpstr>
      <vt:lpstr>RESILIENCE</vt:lpstr>
      <vt:lpstr>SUPPORTING RESILIENCE AT HOME</vt:lpstr>
      <vt:lpstr>ORIGINALITY</vt:lpstr>
      <vt:lpstr>SUPPORTING ORIGINALITY AT HOME</vt:lpstr>
      <vt:lpstr>WONDER</vt:lpstr>
      <vt:lpstr>SUPPORTING WONDER AT HOME</vt:lpstr>
      <vt:lpstr>INDEPENDENCE</vt:lpstr>
      <vt:lpstr>SUPPORTING INDEPENDENCE AT HOME</vt:lpstr>
      <vt:lpstr>TEAMWORK</vt:lpstr>
      <vt:lpstr>SUPPORTING TEAMWORK AT HOME</vt:lpstr>
      <vt:lpstr>HEARTS Values</vt:lpstr>
      <vt:lpstr>HEARTS Values</vt:lpstr>
      <vt:lpstr>Be… Healthy</vt:lpstr>
      <vt:lpstr>SUPPORTING BEING  HEALTHY AT HOME </vt:lpstr>
      <vt:lpstr>Be… Empathetic</vt:lpstr>
      <vt:lpstr>SUPPORTING BEING  EMPATHETIC AT HOME </vt:lpstr>
      <vt:lpstr>Be… Ambitious</vt:lpstr>
      <vt:lpstr>SUPPORTING BEING  AMBITIOUS AT HOME </vt:lpstr>
      <vt:lpstr>Be… Respectful</vt:lpstr>
      <vt:lpstr>SUPPORTING BEING  RESPECTFUL AT HOME </vt:lpstr>
      <vt:lpstr>Be… Trustworthy</vt:lpstr>
      <vt:lpstr>SUPPORTING BEING  TRUSTWORTHY AT HOME </vt:lpstr>
      <vt:lpstr>Be… Safe</vt:lpstr>
      <vt:lpstr>SUPPORTING BEING  SAFE AT HOME </vt:lpstr>
    </vt:vector>
  </TitlesOfParts>
  <Company>Lyndhurst Junior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Writing Project</dc:title>
  <dc:creator>kro</dc:creator>
  <cp:lastModifiedBy>k.robinson</cp:lastModifiedBy>
  <cp:revision>102</cp:revision>
  <dcterms:created xsi:type="dcterms:W3CDTF">2014-05-01T17:38:33Z</dcterms:created>
  <dcterms:modified xsi:type="dcterms:W3CDTF">2019-09-25T14:49:51Z</dcterms:modified>
</cp:coreProperties>
</file>